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80" r:id="rId3"/>
    <p:sldId id="287" r:id="rId4"/>
    <p:sldId id="289" r:id="rId5"/>
    <p:sldId id="290" r:id="rId6"/>
    <p:sldId id="292" r:id="rId7"/>
    <p:sldId id="291" r:id="rId8"/>
    <p:sldId id="293" r:id="rId9"/>
    <p:sldId id="294" r:id="rId10"/>
    <p:sldId id="295" r:id="rId11"/>
    <p:sldId id="296" r:id="rId12"/>
    <p:sldId id="299" r:id="rId13"/>
    <p:sldId id="297" r:id="rId14"/>
    <p:sldId id="300" r:id="rId15"/>
    <p:sldId id="301" r:id="rId16"/>
    <p:sldId id="298" r:id="rId17"/>
    <p:sldId id="302" r:id="rId18"/>
    <p:sldId id="303" r:id="rId19"/>
    <p:sldId id="304" r:id="rId20"/>
    <p:sldId id="305" r:id="rId21"/>
    <p:sldId id="306" r:id="rId22"/>
    <p:sldId id="308" r:id="rId23"/>
    <p:sldId id="307" r:id="rId24"/>
    <p:sldId id="309" r:id="rId25"/>
    <p:sldId id="312" r:id="rId26"/>
    <p:sldId id="310" r:id="rId27"/>
    <p:sldId id="311" r:id="rId28"/>
    <p:sldId id="313" r:id="rId29"/>
    <p:sldId id="316" r:id="rId30"/>
    <p:sldId id="315" r:id="rId31"/>
    <p:sldId id="314" r:id="rId32"/>
    <p:sldId id="320" r:id="rId33"/>
    <p:sldId id="319" r:id="rId34"/>
    <p:sldId id="318" r:id="rId35"/>
    <p:sldId id="321" r:id="rId36"/>
    <p:sldId id="322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C74CFD24-E2FA-4E25-BA86-593218833156}">
  <a:tblStyle styleId="{C74CFD24-E2FA-4E25-BA86-59321883315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EDE6"/>
          </a:solidFill>
        </a:fill>
      </a:tcStyle>
    </a:wholeTbl>
    <a:band1H>
      <a:tcStyle>
        <a:tcBdr/>
        <a:fill>
          <a:solidFill>
            <a:srgbClr val="FFDACA"/>
          </a:solidFill>
        </a:fill>
      </a:tcStyle>
    </a:band1H>
    <a:band1V>
      <a:tcStyle>
        <a:tcBdr/>
        <a:fill>
          <a:solidFill>
            <a:srgbClr val="FFDACA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474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435332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/>
          <p:nvPr/>
        </p:nvSpPr>
        <p:spPr>
          <a:xfrm>
            <a:off x="87084" y="69754"/>
            <a:ext cx="12017828" cy="6692200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tile tx="0" ty="0" sx="55000" sy="55000" flip="none" algn="tl"/>
          </a:blipFill>
          <a:ln w="9525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sldNum" idx="12"/>
          </p:nvPr>
        </p:nvSpPr>
        <p:spPr>
          <a:xfrm>
            <a:off x="195070" y="6210300"/>
            <a:ext cx="609599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83909" y="1449304"/>
            <a:ext cx="12028716" cy="15273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rgbClr val="FFC4A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727200" y="3200400"/>
            <a:ext cx="8534399" cy="1600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6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Calibri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BFBFBF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609600" y="1505929"/>
            <a:ext cx="10972799" cy="14700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mbria"/>
              <a:buNone/>
              <a:defRPr sz="4000" b="0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5DE0640-BCC8-4B7E-B57D-299945EE8652}"/>
              </a:ext>
            </a:extLst>
          </p:cNvPr>
          <p:cNvGrpSpPr/>
          <p:nvPr userDrawn="1"/>
        </p:nvGrpSpPr>
        <p:grpSpPr>
          <a:xfrm>
            <a:off x="8400811" y="5334000"/>
            <a:ext cx="4094190" cy="1831852"/>
            <a:chOff x="8382000" y="5405594"/>
            <a:chExt cx="4094190" cy="1831852"/>
          </a:xfrm>
        </p:grpSpPr>
        <p:pic>
          <p:nvPicPr>
            <p:cNvPr id="15" name="Picture 14" descr="Image result for labview 2016 logo">
              <a:extLst>
                <a:ext uri="{FF2B5EF4-FFF2-40B4-BE49-F238E27FC236}">
                  <a16:creationId xmlns:a16="http://schemas.microsoft.com/office/drawing/2014/main" id="{1CC40ECF-600E-435D-AD95-2819A56DF79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0" y="5769121"/>
              <a:ext cx="989249" cy="99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35F2701-7B93-4C9B-9D46-3DE44839040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5535" y="5405594"/>
              <a:ext cx="3660655" cy="183185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sldNum" idx="12"/>
          </p:nvPr>
        </p:nvSpPr>
        <p:spPr>
          <a:xfrm>
            <a:off x="195070" y="6210300"/>
            <a:ext cx="609599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1">
            <a:noAutofit/>
          </a:bodyPr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‹#›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5714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8640" marR="0" lvl="1" indent="254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22960" marR="0" lvl="2" indent="-2921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97280" marR="0" lvl="3" indent="-3048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254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o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45920" marR="0" lvl="5" indent="-762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20240" marR="0" lvl="6" indent="-253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94560" marR="0" lvl="7" indent="-101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468880" marR="0" lvl="8" indent="-507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BFBFBF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219200" y="274637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mbria"/>
              <a:buNone/>
              <a:defRPr sz="4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FFF4C17-474F-477F-9B58-C75DB69CC6F7}"/>
              </a:ext>
            </a:extLst>
          </p:cNvPr>
          <p:cNvGrpSpPr/>
          <p:nvPr userDrawn="1"/>
        </p:nvGrpSpPr>
        <p:grpSpPr>
          <a:xfrm>
            <a:off x="8400811" y="5334000"/>
            <a:ext cx="4094190" cy="1831852"/>
            <a:chOff x="8382000" y="5405594"/>
            <a:chExt cx="4094190" cy="1831852"/>
          </a:xfrm>
        </p:grpSpPr>
        <p:pic>
          <p:nvPicPr>
            <p:cNvPr id="11" name="Picture 10" descr="Image result for labview 2016 logo">
              <a:extLst>
                <a:ext uri="{FF2B5EF4-FFF2-40B4-BE49-F238E27FC236}">
                  <a16:creationId xmlns:a16="http://schemas.microsoft.com/office/drawing/2014/main" id="{EC14CAEB-C02C-40CE-B1B9-A62CA9DBDB7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0" y="5769121"/>
              <a:ext cx="989249" cy="99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EDF37C1-4C06-4184-8827-4697A3C4D6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5535" y="5405594"/>
              <a:ext cx="3660655" cy="183185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87084" y="69754"/>
            <a:ext cx="12017828" cy="6692200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tile tx="0" ty="0" sx="55000" sy="55000" flip="none" algn="tl"/>
          </a:blipFill>
          <a:ln w="9525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1066800" y="6172200"/>
            <a:ext cx="5333998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/>
          <p:nvPr/>
        </p:nvSpPr>
        <p:spPr>
          <a:xfrm rot="10800000" flipH="1">
            <a:off x="92550" y="2376828"/>
            <a:ext cx="12018020" cy="91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44"/>
          <p:cNvSpPr/>
          <p:nvPr/>
        </p:nvSpPr>
        <p:spPr>
          <a:xfrm>
            <a:off x="92195" y="2341475"/>
            <a:ext cx="12018373" cy="45718"/>
          </a:xfrm>
          <a:prstGeom prst="rect">
            <a:avLst/>
          </a:prstGeom>
          <a:solidFill>
            <a:srgbClr val="FFC4A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91075" y="2468880"/>
            <a:ext cx="12019495" cy="457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Shape 46"/>
          <p:cNvSpPr>
            <a:spLocks noGrp="1"/>
          </p:cNvSpPr>
          <p:nvPr>
            <p:ph type="sldNum" idx="12"/>
          </p:nvPr>
        </p:nvSpPr>
        <p:spPr>
          <a:xfrm>
            <a:off x="195070" y="6208776"/>
            <a:ext cx="609599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963083" y="2547938"/>
            <a:ext cx="10363200" cy="13382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8640" marR="0" lvl="1" indent="-23114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22960" marR="0" lvl="2" indent="-2387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97280" marR="0" lvl="3" indent="-23368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2286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45920" marR="0" lvl="5" indent="-762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20240" marR="0" lvl="6" indent="-253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94560" marR="0" lvl="7" indent="-101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468880" marR="0" lvl="8" indent="-507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BFBFBF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963083" y="952500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mbria"/>
              <a:buNone/>
              <a:defRPr sz="4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E4C778D-9C6F-4689-B0C7-50D979973581}"/>
              </a:ext>
            </a:extLst>
          </p:cNvPr>
          <p:cNvGrpSpPr/>
          <p:nvPr userDrawn="1"/>
        </p:nvGrpSpPr>
        <p:grpSpPr>
          <a:xfrm>
            <a:off x="8400811" y="5334000"/>
            <a:ext cx="4094190" cy="1831852"/>
            <a:chOff x="8382000" y="5405594"/>
            <a:chExt cx="4094190" cy="1831852"/>
          </a:xfrm>
        </p:grpSpPr>
        <p:pic>
          <p:nvPicPr>
            <p:cNvPr id="15" name="Picture 14" descr="Image result for labview 2016 logo">
              <a:extLst>
                <a:ext uri="{FF2B5EF4-FFF2-40B4-BE49-F238E27FC236}">
                  <a16:creationId xmlns:a16="http://schemas.microsoft.com/office/drawing/2014/main" id="{8161DD13-DCED-4764-898A-CECC63DB1F8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0" y="5769121"/>
              <a:ext cx="989249" cy="992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1B876F-F7D2-4BA5-A09A-455A02B5E3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5535" y="5405594"/>
              <a:ext cx="3660655" cy="1831852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19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1816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sldNum" idx="12"/>
          </p:nvPr>
        </p:nvSpPr>
        <p:spPr>
          <a:xfrm>
            <a:off x="195070" y="6208776"/>
            <a:ext cx="609599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83" name="Shape 83"/>
          <p:cNvSpPr/>
          <p:nvPr/>
        </p:nvSpPr>
        <p:spPr>
          <a:xfrm rot="10800000" flipH="1">
            <a:off x="91076" y="4683553"/>
            <a:ext cx="12009119" cy="914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91345" y="4650475"/>
            <a:ext cx="12008852" cy="45718"/>
          </a:xfrm>
          <a:prstGeom prst="rect">
            <a:avLst/>
          </a:prstGeom>
          <a:solidFill>
            <a:srgbClr val="FFC4A8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Shape 85"/>
          <p:cNvSpPr/>
          <p:nvPr/>
        </p:nvSpPr>
        <p:spPr>
          <a:xfrm>
            <a:off x="91346" y="4773225"/>
            <a:ext cx="12008849" cy="4880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1219200" y="5445825"/>
            <a:ext cx="9753599" cy="685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8640" marR="0" lvl="1" indent="-10287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22960" marR="0" lvl="2" indent="-133985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85000"/>
              <a:buFont typeface="Noto Sans Symbols"/>
              <a:buChar char="●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97280" marR="0" lvl="3" indent="-1498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79999"/>
              <a:buFont typeface="Noto Sans Symbols"/>
              <a:buChar char="●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-12065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o"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45920" marR="0" lvl="5" indent="-762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20240" marR="0" lvl="6" indent="-253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94560" marR="0" lvl="7" indent="-101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468880" marR="0" lvl="8" indent="-507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BFBFBF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1219200" y="4900550"/>
            <a:ext cx="9753599" cy="5222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mbria"/>
              <a:buNone/>
              <a:defRPr sz="28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pic" idx="2"/>
          </p:nvPr>
        </p:nvSpPr>
        <p:spPr>
          <a:xfrm>
            <a:off x="91078" y="66676"/>
            <a:ext cx="12002497" cy="4581524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8640" marR="0" lvl="1" indent="254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22960" marR="0" lvl="2" indent="-2921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97280" marR="0" lvl="3" indent="-3048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254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o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45920" marR="0" lvl="5" indent="-762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20240" marR="0" lvl="6" indent="-253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94560" marR="0" lvl="7" indent="-101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468880" marR="0" lvl="8" indent="-507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BFBFBF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 rot="5400000">
            <a:off x="4114799" y="-1447800"/>
            <a:ext cx="4572000" cy="1036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5714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8640" marR="0" lvl="1" indent="254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22960" marR="0" lvl="2" indent="-2921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97280" marR="0" lvl="3" indent="-3048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254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o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45920" marR="0" lvl="5" indent="-762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20240" marR="0" lvl="6" indent="-253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94560" marR="0" lvl="7" indent="-101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468880" marR="0" lvl="8" indent="-507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BFBFBF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19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sldNum" idx="12"/>
          </p:nvPr>
        </p:nvSpPr>
        <p:spPr>
          <a:xfrm>
            <a:off x="195070" y="6210300"/>
            <a:ext cx="609599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219200" y="274637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mbria"/>
              <a:buNone/>
              <a:defRPr sz="4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19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sldNum" idx="12"/>
          </p:nvPr>
        </p:nvSpPr>
        <p:spPr>
          <a:xfrm>
            <a:off x="195070" y="6210300"/>
            <a:ext cx="609599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 rot="5400000">
            <a:off x="2001836" y="-507995"/>
            <a:ext cx="5851525" cy="741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5714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8640" marR="0" lvl="1" indent="254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22960" marR="0" lvl="2" indent="-2921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97280" marR="0" lvl="3" indent="-3048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254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o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45920" marR="0" lvl="5" indent="-762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20240" marR="0" lvl="6" indent="-253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94560" marR="0" lvl="7" indent="-101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468880" marR="0" lvl="8" indent="-507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BFBFBF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 rot="5400000">
            <a:off x="7254557" y="1859283"/>
            <a:ext cx="5851525" cy="26822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mbria"/>
              <a:buNone/>
              <a:defRPr sz="4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>
            <a:alphaModFix/>
          </a:blip>
          <a:tile tx="0" ty="0" sx="55000" sy="55000" flip="none" algn="tl"/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85344" y="69753"/>
            <a:ext cx="12017828" cy="6693408"/>
          </a:xfrm>
          <a:prstGeom prst="roundRect">
            <a:avLst>
              <a:gd name="adj" fmla="val 4929"/>
            </a:avLst>
          </a:prstGeom>
          <a:blipFill rotWithShape="1">
            <a:blip r:embed="rId8">
              <a:alphaModFix/>
            </a:blip>
            <a:tile tx="0" ty="0" sx="55000" sy="55000" flip="none" algn="tl"/>
          </a:blipFill>
          <a:ln w="9525" cap="sq" cmpd="sng">
            <a:solidFill>
              <a:schemeClr val="dk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229600" y="6191250"/>
            <a:ext cx="3301998" cy="4762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libri"/>
              <a:buNone/>
              <a:defRPr sz="1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sldNum" idx="12"/>
          </p:nvPr>
        </p:nvSpPr>
        <p:spPr>
          <a:xfrm>
            <a:off x="195070" y="6210300"/>
            <a:ext cx="609599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marR="0" lvl="0" indent="5714" algn="l" rtl="0">
              <a:lnSpc>
                <a:spcPct val="100000"/>
              </a:lnSpc>
              <a:spcBef>
                <a:spcPts val="58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Noto Sans Symbols"/>
              <a:buChar char="●"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48640" marR="0" lvl="1" indent="254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Noto Sans Symbols"/>
              <a:buChar char="●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22960" marR="0" lvl="2" indent="-2921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85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97280" marR="0" lvl="3" indent="-3048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2540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o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645920" marR="0" lvl="5" indent="-762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920240" marR="0" lvl="6" indent="-253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194560" marR="0" lvl="7" indent="-10160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FFC4A8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468880" marR="0" lvl="8" indent="-5079" algn="l" rtl="0">
              <a:lnSpc>
                <a:spcPct val="100000"/>
              </a:lnSpc>
              <a:spcBef>
                <a:spcPts val="370"/>
              </a:spcBef>
              <a:spcAft>
                <a:spcPts val="0"/>
              </a:spcAft>
              <a:buClr>
                <a:srgbClr val="BFBFBF"/>
              </a:buClr>
              <a:buSzPct val="100000"/>
              <a:buFont typeface="Calibri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1219200" y="274637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Cambria"/>
              <a:buNone/>
              <a:defRPr sz="4000" b="0" i="0" u="none" strike="noStrike" cap="none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7" r:id="rId5"/>
    <p:sldLayoutId id="2147483658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sldNum" idx="12"/>
          </p:nvPr>
        </p:nvSpPr>
        <p:spPr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1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ans Symbols"/>
              <a:buNone/>
            </a:pPr>
            <a:r>
              <a:rPr lang="en-US" sz="26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Brandon Moe </a:t>
            </a:r>
            <a:endParaRPr sz="26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mbria"/>
              <a:buNone/>
            </a:pPr>
            <a:r>
              <a:rPr lang="en-US" dirty="0"/>
              <a:t>Command and Control </a:t>
            </a:r>
            <a:endParaRPr lang="en-US" sz="4000" b="0" i="0" u="none" strike="noStrike" cap="none" dirty="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ransition spd="med" advClick="0" advTm="10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10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from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8750" t="74676" r="35000" b="2546"/>
          <a:stretch/>
        </p:blipFill>
        <p:spPr>
          <a:xfrm>
            <a:off x="609600" y="1930995"/>
            <a:ext cx="2362200" cy="28346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85900" y="1623218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Drive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74375" t="46204" r="20625" b="40509"/>
          <a:stretch/>
        </p:blipFill>
        <p:spPr>
          <a:xfrm>
            <a:off x="3253343" y="1930995"/>
            <a:ext cx="1915885" cy="16763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06485" y="1623218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Gear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55625" t="80750" r="40000" b="4444"/>
          <a:stretch/>
        </p:blipFill>
        <p:spPr>
          <a:xfrm>
            <a:off x="5302578" y="1930995"/>
            <a:ext cx="1752600" cy="19528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589563" y="1639309"/>
            <a:ext cx="1178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Ball Shooter 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58961" t="61331" r="36250" b="29121"/>
          <a:stretch/>
        </p:blipFill>
        <p:spPr>
          <a:xfrm>
            <a:off x="7445495" y="1947086"/>
            <a:ext cx="1817544" cy="11932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31443" y="1639309"/>
            <a:ext cx="845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Climber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56250" t="82269" r="40000" b="10139"/>
          <a:stretch/>
        </p:blipFill>
        <p:spPr>
          <a:xfrm>
            <a:off x="9805391" y="1930995"/>
            <a:ext cx="1600199" cy="106679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096123" y="1623217"/>
            <a:ext cx="1018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Ball Intake</a:t>
            </a:r>
          </a:p>
        </p:txBody>
      </p:sp>
    </p:spTree>
    <p:extLst>
      <p:ext uri="{BB962C8B-B14F-4D97-AF65-F5344CB8AC3E}">
        <p14:creationId xmlns:p14="http://schemas.microsoft.com/office/powerpoint/2010/main" val="1749914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11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Never delete the reserve or current operation. You will break so many things in your program it isn’t even funny. </a:t>
            </a:r>
          </a:p>
          <a:p>
            <a:pPr lvl="1"/>
            <a:r>
              <a:rPr lang="en-US" dirty="0"/>
              <a:t>I learned the hard way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</p:spTree>
    <p:extLst>
      <p:ext uri="{BB962C8B-B14F-4D97-AF65-F5344CB8AC3E}">
        <p14:creationId xmlns:p14="http://schemas.microsoft.com/office/powerpoint/2010/main" val="2517525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12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you program the functions of each command.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</a:t>
            </a:r>
          </a:p>
        </p:txBody>
      </p:sp>
    </p:spTree>
    <p:extLst>
      <p:ext uri="{BB962C8B-B14F-4D97-AF65-F5344CB8AC3E}">
        <p14:creationId xmlns:p14="http://schemas.microsoft.com/office/powerpoint/2010/main" val="3457027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13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Reserve </a:t>
            </a:r>
          </a:p>
          <a:p>
            <a:pPr lvl="1"/>
            <a:r>
              <a:rPr lang="en-US" dirty="0"/>
              <a:t>What the default state of the thing you are programming will be </a:t>
            </a:r>
          </a:p>
          <a:p>
            <a:r>
              <a:rPr lang="en-US" dirty="0"/>
              <a:t>Read Current </a:t>
            </a:r>
          </a:p>
          <a:p>
            <a:pPr lvl="1"/>
            <a:r>
              <a:rPr lang="en-US" dirty="0"/>
              <a:t>Reads the current operation</a:t>
            </a:r>
          </a:p>
          <a:p>
            <a:r>
              <a:rPr lang="en-US" dirty="0"/>
              <a:t>Others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goes in each operation </a:t>
            </a:r>
          </a:p>
        </p:txBody>
      </p:sp>
    </p:spTree>
    <p:extLst>
      <p:ext uri="{BB962C8B-B14F-4D97-AF65-F5344CB8AC3E}">
        <p14:creationId xmlns:p14="http://schemas.microsoft.com/office/powerpoint/2010/main" val="3794049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14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6786"/>
            <a:ext cx="11405324" cy="4910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604386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Initialize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9800" y="5033386"/>
            <a:ext cx="19050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Operations Functions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10600" y="5642986"/>
            <a:ext cx="1447800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Execution Type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76300" y="1909186"/>
            <a:ext cx="647700" cy="8423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8305800" y="4576186"/>
            <a:ext cx="609600" cy="1066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400800" y="3814186"/>
            <a:ext cx="304800" cy="1219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144" y="119782"/>
            <a:ext cx="4405312" cy="16370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52600" y="626125"/>
            <a:ext cx="838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Sensors 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605702" y="762000"/>
            <a:ext cx="2575898" cy="304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74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15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Outside of the while loop</a:t>
            </a:r>
          </a:p>
          <a:p>
            <a:r>
              <a:rPr lang="en-US" dirty="0"/>
              <a:t>This section of code will run once </a:t>
            </a:r>
          </a:p>
          <a:p>
            <a:r>
              <a:rPr lang="en-US" dirty="0"/>
              <a:t>This is where you will initialize anything for that particular subsystem</a:t>
            </a:r>
          </a:p>
          <a:p>
            <a:pPr lvl="1"/>
            <a:r>
              <a:rPr lang="en-US" dirty="0"/>
              <a:t>Motors</a:t>
            </a:r>
          </a:p>
          <a:p>
            <a:pPr lvl="1"/>
            <a:r>
              <a:rPr lang="en-US" dirty="0"/>
              <a:t>Sensors </a:t>
            </a:r>
          </a:p>
          <a:p>
            <a:pPr lvl="1"/>
            <a:r>
              <a:rPr lang="en-US" dirty="0"/>
              <a:t>Solenoids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</a:t>
            </a:r>
          </a:p>
        </p:txBody>
      </p:sp>
    </p:spTree>
    <p:extLst>
      <p:ext uri="{BB962C8B-B14F-4D97-AF65-F5344CB8AC3E}">
        <p14:creationId xmlns:p14="http://schemas.microsoft.com/office/powerpoint/2010/main" val="397853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16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operation executions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503" y="1671861"/>
            <a:ext cx="723900" cy="866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0" y="1395636"/>
            <a:ext cx="2234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Waits for Next Command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641030"/>
            <a:ext cx="5791200" cy="1857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27195" y="3303090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for time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3641030"/>
            <a:ext cx="5191125" cy="1066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57829" y="3333253"/>
            <a:ext cx="3209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with delay for next command </a:t>
            </a:r>
          </a:p>
        </p:txBody>
      </p:sp>
    </p:spTree>
    <p:extLst>
      <p:ext uri="{BB962C8B-B14F-4D97-AF65-F5344CB8AC3E}">
        <p14:creationId xmlns:p14="http://schemas.microsoft.com/office/powerpoint/2010/main" val="4263496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17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you will program what will need to be done </a:t>
            </a:r>
          </a:p>
          <a:p>
            <a:pPr lvl="1"/>
            <a:r>
              <a:rPr lang="en-US" dirty="0"/>
              <a:t>Motor movements </a:t>
            </a:r>
          </a:p>
          <a:p>
            <a:pPr lvl="1"/>
            <a:r>
              <a:rPr lang="en-US" dirty="0"/>
              <a:t>Solenoids moving 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functions</a:t>
            </a:r>
          </a:p>
        </p:txBody>
      </p:sp>
    </p:spTree>
    <p:extLst>
      <p:ext uri="{BB962C8B-B14F-4D97-AF65-F5344CB8AC3E}">
        <p14:creationId xmlns:p14="http://schemas.microsoft.com/office/powerpoint/2010/main" val="1039692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18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default state of everything in the subsystem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Reserve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253436"/>
            <a:ext cx="5238750" cy="417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73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19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Operation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443341"/>
            <a:ext cx="7010400" cy="544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75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2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Command and Control 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Todays Topics </a:t>
            </a:r>
          </a:p>
        </p:txBody>
      </p:sp>
    </p:spTree>
    <p:extLst>
      <p:ext uri="{BB962C8B-B14F-4D97-AF65-F5344CB8AC3E}">
        <p14:creationId xmlns:p14="http://schemas.microsoft.com/office/powerpoint/2010/main" val="4291642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20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making a subsystem</a:t>
            </a:r>
          </a:p>
        </p:txBody>
      </p:sp>
    </p:spTree>
    <p:extLst>
      <p:ext uri="{BB962C8B-B14F-4D97-AF65-F5344CB8AC3E}">
        <p14:creationId xmlns:p14="http://schemas.microsoft.com/office/powerpoint/2010/main" val="3390871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21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 new subsystem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9899" r="70341" b="15555"/>
          <a:stretch/>
        </p:blipFill>
        <p:spPr>
          <a:xfrm>
            <a:off x="804669" y="228600"/>
            <a:ext cx="3962401" cy="4099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05600" y="990600"/>
            <a:ext cx="4267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Click on target and select New -&gt; subsystem </a:t>
            </a:r>
          </a:p>
        </p:txBody>
      </p:sp>
    </p:spTree>
    <p:extLst>
      <p:ext uri="{BB962C8B-B14F-4D97-AF65-F5344CB8AC3E}">
        <p14:creationId xmlns:p14="http://schemas.microsoft.com/office/powerpoint/2010/main" val="991461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22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and give operations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28600"/>
            <a:ext cx="34290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10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23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</a:t>
            </a:r>
            <a:r>
              <a:rPr lang="en-US" dirty="0" err="1"/>
              <a:t>Setpoints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69" y="152400"/>
            <a:ext cx="2307676" cy="3971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375" t="34444" r="58750" b="6667"/>
          <a:stretch/>
        </p:blipFill>
        <p:spPr>
          <a:xfrm>
            <a:off x="4800600" y="122382"/>
            <a:ext cx="3886200" cy="4038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429000" y="2138362"/>
            <a:ext cx="9906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96400" y="1219200"/>
            <a:ext cx="2514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all </a:t>
            </a:r>
            <a:r>
              <a:rPr lang="en-US" dirty="0" err="1"/>
              <a:t>setpoints</a:t>
            </a:r>
            <a:r>
              <a:rPr lang="en-US" dirty="0"/>
              <a:t> that you will need for every command you plan on having. These include </a:t>
            </a:r>
            <a:r>
              <a:rPr lang="en-US" dirty="0" err="1"/>
              <a:t>boolean</a:t>
            </a:r>
            <a:r>
              <a:rPr lang="en-US" dirty="0"/>
              <a:t>, doubles, and string. </a:t>
            </a:r>
          </a:p>
        </p:txBody>
      </p:sp>
    </p:spTree>
    <p:extLst>
      <p:ext uri="{BB962C8B-B14F-4D97-AF65-F5344CB8AC3E}">
        <p14:creationId xmlns:p14="http://schemas.microsoft.com/office/powerpoint/2010/main" val="2739742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24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Command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0625" t="7778" r="12500" b="18889"/>
          <a:stretch/>
        </p:blipFill>
        <p:spPr>
          <a:xfrm>
            <a:off x="499869" y="228600"/>
            <a:ext cx="2879436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80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25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all </a:t>
            </a:r>
            <a:r>
              <a:rPr lang="en-US" dirty="0" err="1"/>
              <a:t>setpoints</a:t>
            </a:r>
            <a:r>
              <a:rPr lang="en-US" dirty="0"/>
              <a:t> needed a control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6773333" cy="381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0000" r="16875" b="30000"/>
          <a:stretch/>
        </p:blipFill>
        <p:spPr>
          <a:xfrm>
            <a:off x="7543800" y="228600"/>
            <a:ext cx="3205238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76347" y="4092682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View as icon. It makes it look nicer </a:t>
            </a:r>
          </a:p>
        </p:txBody>
      </p:sp>
    </p:spTree>
    <p:extLst>
      <p:ext uri="{BB962C8B-B14F-4D97-AF65-F5344CB8AC3E}">
        <p14:creationId xmlns:p14="http://schemas.microsoft.com/office/powerpoint/2010/main" val="4076203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26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the operation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990600" y="228600"/>
            <a:ext cx="3725333" cy="4191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0" y="83820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the blue box and select the operation that you want this to be. </a:t>
            </a:r>
          </a:p>
        </p:txBody>
      </p:sp>
    </p:spTree>
    <p:extLst>
      <p:ext uri="{BB962C8B-B14F-4D97-AF65-F5344CB8AC3E}">
        <p14:creationId xmlns:p14="http://schemas.microsoft.com/office/powerpoint/2010/main" val="2355696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27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Attach </a:t>
            </a:r>
            <a:r>
              <a:rPr lang="en-US" dirty="0" err="1"/>
              <a:t>setpoints</a:t>
            </a:r>
            <a:r>
              <a:rPr lang="en-US" dirty="0"/>
              <a:t> to terminals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458" t="3518" r="50000" b="93334"/>
          <a:stretch/>
        </p:blipFill>
        <p:spPr>
          <a:xfrm>
            <a:off x="804669" y="609600"/>
            <a:ext cx="2590800" cy="1295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71875" b="78889"/>
          <a:stretch/>
        </p:blipFill>
        <p:spPr>
          <a:xfrm>
            <a:off x="4038600" y="685800"/>
            <a:ext cx="3429000" cy="144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228600"/>
            <a:ext cx="10668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Terminals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38600" y="228600"/>
            <a:ext cx="1600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Setpoints</a:t>
            </a:r>
            <a:r>
              <a:rPr lang="en-US" dirty="0"/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0" y="3411493"/>
            <a:ext cx="670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will do this by clicking on a terminal slot, then clicking on the </a:t>
            </a:r>
            <a:r>
              <a:rPr lang="en-US" dirty="0" err="1"/>
              <a:t>setpoint</a:t>
            </a:r>
            <a:r>
              <a:rPr lang="en-US" dirty="0"/>
              <a:t> you would like in that place </a:t>
            </a:r>
          </a:p>
        </p:txBody>
      </p:sp>
    </p:spTree>
    <p:extLst>
      <p:ext uri="{BB962C8B-B14F-4D97-AF65-F5344CB8AC3E}">
        <p14:creationId xmlns:p14="http://schemas.microsoft.com/office/powerpoint/2010/main" val="8772637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28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 steps 4-7 for all commands  </a:t>
            </a:r>
          </a:p>
        </p:txBody>
      </p:sp>
    </p:spTree>
    <p:extLst>
      <p:ext uri="{BB962C8B-B14F-4D97-AF65-F5344CB8AC3E}">
        <p14:creationId xmlns:p14="http://schemas.microsoft.com/office/powerpoint/2010/main" val="2474342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29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 controller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28600"/>
            <a:ext cx="2390693" cy="40433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609600"/>
            <a:ext cx="6172200" cy="34718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429000" y="2133600"/>
            <a:ext cx="1447800" cy="47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099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3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Review </a:t>
            </a:r>
          </a:p>
        </p:txBody>
      </p:sp>
    </p:spTree>
    <p:extLst>
      <p:ext uri="{BB962C8B-B14F-4D97-AF65-F5344CB8AC3E}">
        <p14:creationId xmlns:p14="http://schemas.microsoft.com/office/powerpoint/2010/main" val="183126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30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all </a:t>
            </a:r>
            <a:r>
              <a:rPr lang="en-US" dirty="0" err="1"/>
              <a:t>setpoints</a:t>
            </a:r>
            <a:r>
              <a:rPr lang="en-US" dirty="0"/>
              <a:t> visible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69" y="762000"/>
            <a:ext cx="2886075" cy="26003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495800" y="2057400"/>
            <a:ext cx="1447800" cy="47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05000" y="3657600"/>
            <a:ext cx="891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Drag the bottom of the </a:t>
            </a:r>
            <a:r>
              <a:rPr lang="en-US" dirty="0" err="1"/>
              <a:t>setpoint</a:t>
            </a:r>
            <a:r>
              <a:rPr lang="en-US" dirty="0"/>
              <a:t> cluster until all </a:t>
            </a:r>
            <a:r>
              <a:rPr lang="en-US" dirty="0" err="1"/>
              <a:t>setpoints</a:t>
            </a:r>
            <a:r>
              <a:rPr lang="en-US" dirty="0"/>
              <a:t> are present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889664"/>
            <a:ext cx="23241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78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31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the default operation is reserve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78" y="838200"/>
            <a:ext cx="1871662" cy="230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32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32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case for every value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756" t="28781" r="33801" b="11128"/>
          <a:stretch/>
        </p:blipFill>
        <p:spPr>
          <a:xfrm>
            <a:off x="1600200" y="152400"/>
            <a:ext cx="5810956" cy="441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48600" y="914400"/>
            <a:ext cx="3048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Click on the text box of the case structure. Then select “Add Case for Every Value”</a:t>
            </a:r>
          </a:p>
        </p:txBody>
      </p:sp>
    </p:spTree>
    <p:extLst>
      <p:ext uri="{BB962C8B-B14F-4D97-AF65-F5344CB8AC3E}">
        <p14:creationId xmlns:p14="http://schemas.microsoft.com/office/powerpoint/2010/main" val="808871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33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Initialize everything you will need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11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519432"/>
            <a:ext cx="6429375" cy="3276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1600" y="838200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would be an example motor on an SRX with PID</a:t>
            </a:r>
          </a:p>
        </p:txBody>
      </p:sp>
    </p:spTree>
    <p:extLst>
      <p:ext uri="{BB962C8B-B14F-4D97-AF65-F5344CB8AC3E}">
        <p14:creationId xmlns:p14="http://schemas.microsoft.com/office/powerpoint/2010/main" val="35946031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34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what each operation will do and its execution type. Repeat for every operation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12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52400"/>
            <a:ext cx="76200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15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35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class we will learn how to use this to execute tasks.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now made your subsystem!</a:t>
            </a:r>
          </a:p>
        </p:txBody>
      </p:sp>
    </p:spTree>
    <p:extLst>
      <p:ext uri="{BB962C8B-B14F-4D97-AF65-F5344CB8AC3E}">
        <p14:creationId xmlns:p14="http://schemas.microsoft.com/office/powerpoint/2010/main" val="2173021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36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a new subsystem named Intake </a:t>
            </a:r>
          </a:p>
          <a:p>
            <a:r>
              <a:rPr lang="en-US" dirty="0"/>
              <a:t>Operations </a:t>
            </a:r>
          </a:p>
          <a:p>
            <a:pPr lvl="1"/>
            <a:r>
              <a:rPr lang="en-US" dirty="0"/>
              <a:t>Intake forward  </a:t>
            </a:r>
          </a:p>
          <a:p>
            <a:pPr lvl="1"/>
            <a:r>
              <a:rPr lang="en-US" dirty="0"/>
              <a:t>Intake Reverse</a:t>
            </a:r>
          </a:p>
          <a:p>
            <a:r>
              <a:rPr lang="en-US" dirty="0" err="1"/>
              <a:t>Setpoints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Wheel Speed</a:t>
            </a:r>
          </a:p>
          <a:p>
            <a:r>
              <a:rPr lang="en-US" dirty="0"/>
              <a:t> Make this a Talon SRX </a:t>
            </a:r>
          </a:p>
          <a:p>
            <a:pPr lvl="1"/>
            <a:r>
              <a:rPr lang="en-US" dirty="0"/>
              <a:t>CAN 12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4</a:t>
            </a:r>
          </a:p>
        </p:txBody>
      </p:sp>
    </p:spTree>
    <p:extLst>
      <p:ext uri="{BB962C8B-B14F-4D97-AF65-F5344CB8AC3E}">
        <p14:creationId xmlns:p14="http://schemas.microsoft.com/office/powerpoint/2010/main" val="1313962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4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Commands are the actions you want to preform </a:t>
            </a:r>
          </a:p>
          <a:p>
            <a:r>
              <a:rPr lang="en-US" dirty="0"/>
              <a:t>These will be placed in </a:t>
            </a:r>
            <a:r>
              <a:rPr lang="en-US" dirty="0" err="1"/>
              <a:t>teleop</a:t>
            </a:r>
            <a:r>
              <a:rPr lang="en-US" dirty="0"/>
              <a:t> </a:t>
            </a:r>
          </a:p>
          <a:p>
            <a:r>
              <a:rPr lang="en-US" dirty="0"/>
              <a:t>Anything you want the robot to do needs a command</a:t>
            </a:r>
          </a:p>
          <a:p>
            <a:r>
              <a:rPr lang="en-US" dirty="0"/>
              <a:t>In C++ these are called header files   </a:t>
            </a:r>
            <a:r>
              <a:rPr lang="en-US" dirty="0" err="1"/>
              <a:t>example.h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505200"/>
            <a:ext cx="5953432" cy="303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08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5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is where you will execute actions that your command calls </a:t>
            </a:r>
          </a:p>
          <a:p>
            <a:r>
              <a:rPr lang="en-US" dirty="0"/>
              <a:t>All movement on the robot is executed here </a:t>
            </a:r>
          </a:p>
          <a:p>
            <a:r>
              <a:rPr lang="en-US" dirty="0"/>
              <a:t>In C++ these are known as source file    example.cpp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086100"/>
            <a:ext cx="5669939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60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mbria"/>
              <a:buNone/>
            </a:pPr>
            <a:fld id="{00000000-1234-1234-1234-123412341234}" type="slidenum">
              <a:rPr lang="en-US" sz="1400" b="0" i="0" u="none" strike="noStrike" cap="none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6</a:t>
            </a:fld>
            <a:endParaRPr lang="en-US" sz="1400" b="0" i="0" u="none" strike="noStrike" cap="none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Tips, Tricks, and Need To Knows </a:t>
            </a:r>
          </a:p>
        </p:txBody>
      </p:sp>
    </p:spTree>
    <p:extLst>
      <p:ext uri="{BB962C8B-B14F-4D97-AF65-F5344CB8AC3E}">
        <p14:creationId xmlns:p14="http://schemas.microsoft.com/office/powerpoint/2010/main" val="2497006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7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your command needs a value it needs a </a:t>
            </a:r>
            <a:r>
              <a:rPr lang="en-US" dirty="0" err="1"/>
              <a:t>setpoint</a:t>
            </a:r>
            <a:r>
              <a:rPr lang="en-US" dirty="0"/>
              <a:t>. Here is the list of </a:t>
            </a:r>
            <a:r>
              <a:rPr lang="en-US" dirty="0" err="1"/>
              <a:t>setpoints</a:t>
            </a:r>
            <a:r>
              <a:rPr lang="en-US" dirty="0"/>
              <a:t> we had on the 2017 drivetrain</a:t>
            </a:r>
          </a:p>
          <a:p>
            <a:pPr lvl="1"/>
            <a:r>
              <a:rPr lang="en-US" dirty="0"/>
              <a:t>And yes every single one was used 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dirty="0" err="1"/>
              <a:t>setpoints</a:t>
            </a:r>
            <a:r>
              <a:rPr lang="en-US" dirty="0"/>
              <a:t> should I use?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905001"/>
            <a:ext cx="216330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78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8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setpoints</a:t>
            </a:r>
            <a:r>
              <a:rPr lang="en-US" dirty="0"/>
              <a:t> from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57400"/>
            <a:ext cx="1412789" cy="1066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8394" y="1749623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Ball Shooter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864" y="2057400"/>
            <a:ext cx="1471448" cy="1066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43012" y="1772046"/>
            <a:ext cx="1591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Gear Manipulator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2068611"/>
            <a:ext cx="1190365" cy="10443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81682" y="1760834"/>
            <a:ext cx="838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Climber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528" y="2057400"/>
            <a:ext cx="1471448" cy="1066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91590" y="1772046"/>
            <a:ext cx="1073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Ball Intake </a:t>
            </a:r>
          </a:p>
        </p:txBody>
      </p:sp>
    </p:spTree>
    <p:extLst>
      <p:ext uri="{BB962C8B-B14F-4D97-AF65-F5344CB8AC3E}">
        <p14:creationId xmlns:p14="http://schemas.microsoft.com/office/powerpoint/2010/main" val="3176506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>
              <a:buClr>
                <a:srgbClr val="FFFFFF"/>
              </a:buClr>
              <a:buSzPct val="25000"/>
              <a:buFont typeface="Cambria"/>
              <a:buNone/>
            </a:pPr>
            <a:fld id="{2CCB7038-6BC5-436F-B958-4B2C7848ACDF}" type="slidenum">
              <a:rPr lang="en-US" smtClean="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pPr algn="ctr">
                <a:buClr>
                  <a:srgbClr val="FFFFFF"/>
                </a:buClr>
                <a:buSzPct val="25000"/>
                <a:buFont typeface="Cambria"/>
                <a:buNone/>
              </a:pPr>
              <a:t>9</a:t>
            </a:fld>
            <a:endParaRPr lang="en-US" dirty="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commands need an operation. </a:t>
            </a:r>
          </a:p>
          <a:p>
            <a:r>
              <a:rPr lang="en-US" dirty="0"/>
              <a:t>GIVE THESE OPPERATIONS MEANINGFULL NAMES!!!!!!!!!!!!!!!!!!!!!</a:t>
            </a:r>
          </a:p>
          <a:p>
            <a:r>
              <a:rPr lang="en-US" dirty="0"/>
              <a:t>The operation should say EXACTLY what the robot will do.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</a:t>
            </a:r>
            <a:r>
              <a:rPr lang="en-US" dirty="0" err="1"/>
              <a:t>opperations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4167112548"/>
      </p:ext>
    </p:extLst>
  </p:cSld>
  <p:clrMapOvr>
    <a:masterClrMapping/>
  </p:clrMapOvr>
</p:sld>
</file>

<file path=ppt/theme/theme1.xml><?xml version="1.0" encoding="utf-8"?>
<a:theme xmlns:a="http://schemas.openxmlformats.org/drawingml/2006/main" name="Business plan presentation">
  <a:themeElements>
    <a:clrScheme name="Custom 4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FF8C00"/>
      </a:accent1>
      <a:accent2>
        <a:srgbClr val="7F7F7F"/>
      </a:accent2>
      <a:accent3>
        <a:srgbClr val="75BDA7"/>
      </a:accent3>
      <a:accent4>
        <a:srgbClr val="7A8C8E"/>
      </a:accent4>
      <a:accent5>
        <a:srgbClr val="595959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2745</TotalTime>
  <Words>624</Words>
  <Application>Microsoft Office PowerPoint</Application>
  <PresentationFormat>Widescreen</PresentationFormat>
  <Paragraphs>152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Cambria</vt:lpstr>
      <vt:lpstr>Noto Sans Symbols</vt:lpstr>
      <vt:lpstr>Business plan presentation</vt:lpstr>
      <vt:lpstr>Command and Control </vt:lpstr>
      <vt:lpstr>Todays Topics </vt:lpstr>
      <vt:lpstr>Quick Review </vt:lpstr>
      <vt:lpstr>Commands </vt:lpstr>
      <vt:lpstr>Implementation </vt:lpstr>
      <vt:lpstr>Tips, Tricks, and Need To Knows </vt:lpstr>
      <vt:lpstr>What setpoints should I use? </vt:lpstr>
      <vt:lpstr>Other setpoints from 2017</vt:lpstr>
      <vt:lpstr>What about opperations? </vt:lpstr>
      <vt:lpstr>Operations from 2017</vt:lpstr>
      <vt:lpstr>ATTENTION</vt:lpstr>
      <vt:lpstr>Controller </vt:lpstr>
      <vt:lpstr>What goes in each operation </vt:lpstr>
      <vt:lpstr>PowerPoint Presentation</vt:lpstr>
      <vt:lpstr>Initialize</vt:lpstr>
      <vt:lpstr>Different operation executions</vt:lpstr>
      <vt:lpstr>Operations functions</vt:lpstr>
      <vt:lpstr>Reserve </vt:lpstr>
      <vt:lpstr>Example Operation </vt:lpstr>
      <vt:lpstr>Steps for making a subsystem</vt:lpstr>
      <vt:lpstr>Step 1</vt:lpstr>
      <vt:lpstr>Step 2</vt:lpstr>
      <vt:lpstr>Step 3 </vt:lpstr>
      <vt:lpstr>Step 4 </vt:lpstr>
      <vt:lpstr>Step 5</vt:lpstr>
      <vt:lpstr>Step 6 </vt:lpstr>
      <vt:lpstr>Step 7</vt:lpstr>
      <vt:lpstr>Repeat steps 4-7 for all commands  </vt:lpstr>
      <vt:lpstr>Step 8</vt:lpstr>
      <vt:lpstr>Step 8</vt:lpstr>
      <vt:lpstr>Step 9</vt:lpstr>
      <vt:lpstr>Step 10</vt:lpstr>
      <vt:lpstr>Step 11 </vt:lpstr>
      <vt:lpstr>Step 12 </vt:lpstr>
      <vt:lpstr>You have now made your subsystem!</vt:lpstr>
      <vt:lpstr>Lab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FRC Team 3026 Orange Crush</dc:title>
  <dc:creator>Brandon A. Moe</dc:creator>
  <cp:lastModifiedBy>Brandon A. Moe</cp:lastModifiedBy>
  <cp:revision>108</cp:revision>
  <dcterms:modified xsi:type="dcterms:W3CDTF">2018-04-19T23:35:07Z</dcterms:modified>
</cp:coreProperties>
</file>